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alle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Frank Ruhl Libre Black" panose="00000A00000000000000" pitchFamily="2" charset="-79"/>
      <p:regular r:id="rId17"/>
      <p:bold r:id="rId18"/>
    </p:embeddedFont>
    <p:embeddedFont>
      <p:font typeface="Frank Ruhl Libre Light" panose="00000400000000000000" pitchFamily="2" charset="-79"/>
      <p:regular r:id="rId19"/>
    </p:embeddedFont>
    <p:embeddedFont>
      <p:font typeface="Libre Franklin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03.08.2021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03.08.2021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- Otras renovables se producia un pico extraño.</a:t>
            </a:r>
          </a:p>
          <a:p>
            <a:pPr lvl="0"/>
            <a:r>
              <a:rPr lang="en-US"/>
              <a:t>- Otro pico en el precio del Gas debido por las restricciones de la OPEC al petroleo.</a:t>
            </a:r>
          </a:p>
          <a:p>
            <a:pPr lvl="0"/>
            <a:r>
              <a:rPr lang="en-US"/>
              <a:t>-Valores negativos en Solar Fotovoltaica.</a:t>
            </a:r>
          </a:p>
          <a:p>
            <a:pPr lvl="0"/>
            <a:endParaRPr lang="en-US"/>
          </a:p>
          <a:p>
            <a:pPr lvl="0"/>
            <a:r>
              <a:rPr lang="en-US"/>
              <a:t>- El carbón se ha dejado de utilizar en los ultimos 2 años.</a:t>
            </a:r>
          </a:p>
          <a:p>
            <a:pPr lvl="0"/>
            <a:r>
              <a:rPr lang="en-US"/>
              <a:t>- Fuel-Gas se ha dejado de usar completamente.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4590" b="87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279" y="525515"/>
            <a:ext cx="18007442" cy="27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Libre Franklin Bold"/>
              </a:rPr>
              <a:t>Recurrent Neural Networks for Electricity Price Prediction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61783" y="7708900"/>
            <a:ext cx="8636007" cy="154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Frank Ruhl Libre Black"/>
              </a:rPr>
              <a:t>Marcos Palacios</a:t>
            </a:r>
          </a:p>
          <a:p>
            <a:pPr algn="just">
              <a:lnSpc>
                <a:spcPts val="6300"/>
              </a:lnSpc>
            </a:pPr>
            <a:r>
              <a:rPr lang="en-US" sz="4499">
                <a:solidFill>
                  <a:srgbClr val="FFFFFF"/>
                </a:solidFill>
                <a:latin typeface="Frank Ruhl Libre Black"/>
              </a:rPr>
              <a:t>IronHack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41559" y="1148380"/>
            <a:ext cx="1446441" cy="7990241"/>
            <a:chOff x="0" y="0"/>
            <a:chExt cx="1928589" cy="10653654"/>
          </a:xfrm>
        </p:grpSpPr>
        <p:sp>
          <p:nvSpPr>
            <p:cNvPr id="3" name="AutoShape 3"/>
            <p:cNvSpPr/>
            <p:nvPr/>
          </p:nvSpPr>
          <p:spPr>
            <a:xfrm>
              <a:off x="947286" y="0"/>
              <a:ext cx="34017" cy="4303654"/>
            </a:xfrm>
            <a:prstGeom prst="rect">
              <a:avLst/>
            </a:prstGeom>
            <a:solidFill>
              <a:srgbClr val="000000">
                <a:alpha val="49804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947286" y="6350000"/>
              <a:ext cx="34017" cy="4303654"/>
            </a:xfrm>
            <a:prstGeom prst="rect">
              <a:avLst/>
            </a:prstGeom>
            <a:solidFill>
              <a:srgbClr val="000000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5076771"/>
              <a:ext cx="1928589" cy="528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800">
                  <a:solidFill>
                    <a:srgbClr val="000000"/>
                  </a:solidFill>
                  <a:latin typeface="Frank Ruhl Libre Light"/>
                </a:rPr>
                <a:t>02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385069" y="1148380"/>
            <a:ext cx="5339044" cy="3636957"/>
            <a:chOff x="0" y="0"/>
            <a:chExt cx="7118725" cy="484927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118725" cy="4849276"/>
              <a:chOff x="0" y="0"/>
              <a:chExt cx="5624517" cy="383142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624517" cy="3831422"/>
              </a:xfrm>
              <a:custGeom>
                <a:avLst/>
                <a:gdLst/>
                <a:ahLst/>
                <a:cxnLst/>
                <a:rect l="l" t="t" r="r" b="b"/>
                <a:pathLst>
                  <a:path w="5624517" h="3831422">
                    <a:moveTo>
                      <a:pt x="0" y="0"/>
                    </a:moveTo>
                    <a:lnTo>
                      <a:pt x="5624517" y="0"/>
                    </a:lnTo>
                    <a:lnTo>
                      <a:pt x="5624517" y="3831422"/>
                    </a:lnTo>
                    <a:lnTo>
                      <a:pt x="0" y="3831422"/>
                    </a:lnTo>
                    <a:close/>
                  </a:path>
                </a:pathLst>
              </a:custGeom>
              <a:solidFill>
                <a:srgbClr val="D3D3D3"/>
              </a:solidFill>
            </p:spPr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3467" t="4172" r="3467" b="3244"/>
            <a:stretch>
              <a:fillRect/>
            </a:stretch>
          </p:blipFill>
          <p:spPr>
            <a:xfrm>
              <a:off x="162327" y="115455"/>
              <a:ext cx="6817135" cy="4611637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7396933" y="5341394"/>
            <a:ext cx="9327179" cy="4017982"/>
            <a:chOff x="0" y="0"/>
            <a:chExt cx="5654234" cy="24357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54234" cy="2435742"/>
            </a:xfrm>
            <a:custGeom>
              <a:avLst/>
              <a:gdLst/>
              <a:ahLst/>
              <a:cxnLst/>
              <a:rect l="l" t="t" r="r" b="b"/>
              <a:pathLst>
                <a:path w="5654234" h="2435742">
                  <a:moveTo>
                    <a:pt x="0" y="0"/>
                  </a:moveTo>
                  <a:lnTo>
                    <a:pt x="5654234" y="0"/>
                  </a:lnTo>
                  <a:lnTo>
                    <a:pt x="5654234" y="2435742"/>
                  </a:lnTo>
                  <a:lnTo>
                    <a:pt x="0" y="2435742"/>
                  </a:lnTo>
                  <a:close/>
                </a:path>
              </a:pathLst>
            </a:custGeom>
            <a:solidFill>
              <a:srgbClr val="D3D3D3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1383" t="4173" r="1670" b="3966"/>
          <a:stretch>
            <a:fillRect/>
          </a:stretch>
        </p:blipFill>
        <p:spPr>
          <a:xfrm>
            <a:off x="7506712" y="5476770"/>
            <a:ext cx="9107622" cy="374722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35294" y="2628313"/>
            <a:ext cx="1107227" cy="110722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87338" y="386380"/>
            <a:ext cx="6537462" cy="1371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solidFill>
                  <a:srgbClr val="000000"/>
                </a:solidFill>
                <a:latin typeface="Libre Franklin Bold"/>
              </a:rPr>
              <a:t>Introducción</a:t>
            </a:r>
            <a:endParaRPr lang="en-US" sz="8000" dirty="0">
              <a:solidFill>
                <a:srgbClr val="000000"/>
              </a:solidFill>
              <a:latin typeface="Libre Franklin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5578" y="6783883"/>
            <a:ext cx="5867400" cy="1133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rank Ruhl Libre Black"/>
              </a:rPr>
              <a:t>¿</a:t>
            </a:r>
            <a:r>
              <a:rPr lang="en-US" sz="3200" dirty="0" err="1">
                <a:solidFill>
                  <a:srgbClr val="000000"/>
                </a:solidFill>
                <a:latin typeface="Frank Ruhl Libre Black"/>
              </a:rPr>
              <a:t>Qué</a:t>
            </a:r>
            <a:r>
              <a:rPr lang="en-US" sz="3200" dirty="0">
                <a:solidFill>
                  <a:srgbClr val="000000"/>
                </a:solidFill>
                <a:latin typeface="Frank Ruhl Libre Black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rank Ruhl Libre Black"/>
              </a:rPr>
              <a:t>determina</a:t>
            </a:r>
            <a:r>
              <a:rPr lang="en-US" sz="3200" dirty="0">
                <a:solidFill>
                  <a:srgbClr val="000000"/>
                </a:solidFill>
                <a:latin typeface="Frank Ruhl Libre Black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rank Ruhl Libre Black"/>
              </a:rPr>
              <a:t>el</a:t>
            </a:r>
            <a:r>
              <a:rPr lang="en-US" sz="3200" dirty="0">
                <a:solidFill>
                  <a:srgbClr val="000000"/>
                </a:solidFill>
                <a:latin typeface="Frank Ruhl Libre Black"/>
              </a:rPr>
              <a:t> valor de las </a:t>
            </a:r>
            <a:r>
              <a:rPr lang="en-US" sz="3200" dirty="0" err="1">
                <a:solidFill>
                  <a:srgbClr val="000000"/>
                </a:solidFill>
                <a:latin typeface="Frank Ruhl Libre Black"/>
              </a:rPr>
              <a:t>curvas</a:t>
            </a:r>
            <a:r>
              <a:rPr lang="en-US" sz="3200" dirty="0">
                <a:solidFill>
                  <a:srgbClr val="000000"/>
                </a:solidFill>
                <a:latin typeface="Frank Ruhl Libre Black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Frank Ruhl Libre Black"/>
              </a:rPr>
              <a:t>oferta</a:t>
            </a:r>
            <a:r>
              <a:rPr lang="en-US" sz="3200" dirty="0">
                <a:solidFill>
                  <a:srgbClr val="000000"/>
                </a:solidFill>
                <a:latin typeface="Frank Ruhl Libre Black"/>
              </a:rPr>
              <a:t> y </a:t>
            </a:r>
            <a:r>
              <a:rPr lang="en-US" sz="3200" dirty="0" err="1">
                <a:solidFill>
                  <a:srgbClr val="000000"/>
                </a:solidFill>
                <a:latin typeface="Frank Ruhl Libre Black"/>
              </a:rPr>
              <a:t>demanda</a:t>
            </a:r>
            <a:r>
              <a:rPr lang="en-US" sz="3200" dirty="0">
                <a:solidFill>
                  <a:srgbClr val="000000"/>
                </a:solidFill>
                <a:latin typeface="Frank Ruhl Libre Black"/>
              </a:rPr>
              <a:t>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80272" y="2360577"/>
            <a:ext cx="5586545" cy="2236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99"/>
              </a:lnSpc>
              <a:spcBef>
                <a:spcPct val="0"/>
              </a:spcBef>
            </a:pPr>
            <a:r>
              <a:rPr lang="en-US" sz="3142" u="none" dirty="0">
                <a:solidFill>
                  <a:srgbClr val="000000"/>
                </a:solidFill>
                <a:latin typeface="Frank Ruhl Libre Black"/>
              </a:rPr>
              <a:t>La </a:t>
            </a:r>
            <a:r>
              <a:rPr lang="en-US" sz="3142" u="none" dirty="0" err="1">
                <a:solidFill>
                  <a:srgbClr val="000000"/>
                </a:solidFill>
                <a:latin typeface="Frank Ruhl Libre Black"/>
              </a:rPr>
              <a:t>electricidad</a:t>
            </a:r>
            <a:r>
              <a:rPr lang="en-US" sz="3142" u="none" dirty="0">
                <a:solidFill>
                  <a:srgbClr val="000000"/>
                </a:solidFill>
                <a:latin typeface="Frank Ruhl Libre Black"/>
              </a:rPr>
              <a:t> </a:t>
            </a:r>
            <a:r>
              <a:rPr lang="en-US" sz="3142" u="none" dirty="0" err="1">
                <a:solidFill>
                  <a:srgbClr val="000000"/>
                </a:solidFill>
                <a:latin typeface="Frank Ruhl Libre Black"/>
              </a:rPr>
              <a:t>tiene</a:t>
            </a:r>
            <a:r>
              <a:rPr lang="en-US" sz="3142" u="none" dirty="0">
                <a:solidFill>
                  <a:srgbClr val="000000"/>
                </a:solidFill>
                <a:latin typeface="Frank Ruhl Libre Black"/>
              </a:rPr>
              <a:t> un </a:t>
            </a:r>
            <a:r>
              <a:rPr lang="en-US" sz="3142" u="none" dirty="0" err="1">
                <a:solidFill>
                  <a:srgbClr val="000000"/>
                </a:solidFill>
                <a:latin typeface="Frank Ruhl Libre Black"/>
              </a:rPr>
              <a:t>precio</a:t>
            </a:r>
            <a:r>
              <a:rPr lang="en-US" sz="3142" u="none" dirty="0">
                <a:solidFill>
                  <a:srgbClr val="000000"/>
                </a:solidFill>
                <a:latin typeface="Frank Ruhl Libre Black"/>
              </a:rPr>
              <a:t> para </a:t>
            </a:r>
            <a:r>
              <a:rPr lang="en-US" sz="3142" u="none" dirty="0" err="1">
                <a:solidFill>
                  <a:srgbClr val="000000"/>
                </a:solidFill>
                <a:latin typeface="Frank Ruhl Libre Black"/>
              </a:rPr>
              <a:t>cada</a:t>
            </a:r>
            <a:r>
              <a:rPr lang="en-US" sz="3142" u="none" dirty="0">
                <a:solidFill>
                  <a:srgbClr val="000000"/>
                </a:solidFill>
                <a:latin typeface="Frank Ruhl Libre Black"/>
              </a:rPr>
              <a:t> hora de </a:t>
            </a:r>
            <a:r>
              <a:rPr lang="en-US" sz="3142" u="none" dirty="0" err="1">
                <a:solidFill>
                  <a:srgbClr val="000000"/>
                </a:solidFill>
                <a:latin typeface="Frank Ruhl Libre Black"/>
              </a:rPr>
              <a:t>cada</a:t>
            </a:r>
            <a:r>
              <a:rPr lang="en-US" sz="3142" u="none" dirty="0">
                <a:solidFill>
                  <a:srgbClr val="000000"/>
                </a:solidFill>
                <a:latin typeface="Frank Ruhl Libre Black"/>
              </a:rPr>
              <a:t> día  </a:t>
            </a:r>
            <a:r>
              <a:rPr lang="en-US" sz="3142" u="none" dirty="0" err="1">
                <a:solidFill>
                  <a:srgbClr val="000000"/>
                </a:solidFill>
                <a:latin typeface="Frank Ruhl Libre Black"/>
              </a:rPr>
              <a:t>durante</a:t>
            </a:r>
            <a:r>
              <a:rPr lang="en-US" sz="3142" u="none" dirty="0">
                <a:solidFill>
                  <a:srgbClr val="000000"/>
                </a:solidFill>
                <a:latin typeface="Frank Ruhl Libre Black"/>
              </a:rPr>
              <a:t> </a:t>
            </a:r>
            <a:r>
              <a:rPr lang="en-US" sz="3142" u="none" dirty="0" err="1">
                <a:solidFill>
                  <a:srgbClr val="000000"/>
                </a:solidFill>
                <a:latin typeface="Frank Ruhl Libre Black"/>
              </a:rPr>
              <a:t>todo</a:t>
            </a:r>
            <a:r>
              <a:rPr lang="en-US" sz="3142" u="none" dirty="0">
                <a:solidFill>
                  <a:srgbClr val="000000"/>
                </a:solidFill>
                <a:latin typeface="Frank Ruhl Libre Black"/>
              </a:rPr>
              <a:t> </a:t>
            </a:r>
            <a:r>
              <a:rPr lang="en-US" sz="3142" u="none" dirty="0" err="1">
                <a:solidFill>
                  <a:srgbClr val="000000"/>
                </a:solidFill>
                <a:latin typeface="Frank Ruhl Libre Black"/>
              </a:rPr>
              <a:t>elaño</a:t>
            </a:r>
            <a:endParaRPr lang="en-US" sz="3142" u="none" dirty="0">
              <a:solidFill>
                <a:srgbClr val="000000"/>
              </a:solidFill>
              <a:latin typeface="Frank Ruhl Libre Black"/>
            </a:endParaRPr>
          </a:p>
          <a:p>
            <a:pPr marL="0" lvl="0" indent="0" algn="l">
              <a:lnSpc>
                <a:spcPts val="4399"/>
              </a:lnSpc>
              <a:spcBef>
                <a:spcPct val="0"/>
              </a:spcBef>
            </a:pPr>
            <a:endParaRPr lang="en-US" sz="3142" u="none" dirty="0">
              <a:solidFill>
                <a:srgbClr val="000000"/>
              </a:solidFill>
              <a:latin typeface="Frank Ruhl Libre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331976"/>
            <a:ext cx="5574187" cy="1798198"/>
          </a:xfrm>
          <a:prstGeom prst="rect">
            <a:avLst/>
          </a:prstGeom>
          <a:solidFill>
            <a:srgbClr val="D3D3D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23402" y="2425129"/>
            <a:ext cx="5384783" cy="161189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61441" y="5622296"/>
            <a:ext cx="3558389" cy="3636004"/>
          </a:xfrm>
          <a:prstGeom prst="rect">
            <a:avLst/>
          </a:prstGeom>
          <a:solidFill>
            <a:srgbClr val="D3D3D3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73215" y="5746206"/>
            <a:ext cx="3355902" cy="335590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589746" y="2317977"/>
            <a:ext cx="5185340" cy="258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Frank Ruhl Libre Black"/>
              </a:rPr>
              <a:t>Precio Spot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Frank Ruhl Libre Black"/>
              </a:rPr>
              <a:t>Demanda eléctrica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Frank Ruhl Libre Black"/>
              </a:rPr>
              <a:t>Interconexiones Internacionales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Frank Ruhl Libre Black"/>
              </a:rPr>
              <a:t>Tipo de Generación eléctrica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04843" y="6860277"/>
            <a:ext cx="6739069" cy="107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Frank Ruhl Libre Black"/>
              </a:rPr>
              <a:t>Futuros del Gas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Frank Ruhl Libre Black"/>
              </a:rPr>
              <a:t>Derecho de emision CO2</a:t>
            </a:r>
          </a:p>
        </p:txBody>
      </p:sp>
      <p:sp>
        <p:nvSpPr>
          <p:cNvPr id="8" name="AutoShape 8"/>
          <p:cNvSpPr/>
          <p:nvPr/>
        </p:nvSpPr>
        <p:spPr>
          <a:xfrm>
            <a:off x="5342756" y="7402198"/>
            <a:ext cx="1536793" cy="0"/>
          </a:xfrm>
          <a:prstGeom prst="line">
            <a:avLst/>
          </a:prstGeom>
          <a:ln w="76200" cap="rnd">
            <a:solidFill>
              <a:srgbClr val="D3D3D3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" name="AutoShape 9"/>
          <p:cNvSpPr/>
          <p:nvPr/>
        </p:nvSpPr>
        <p:spPr>
          <a:xfrm>
            <a:off x="7003072" y="3304591"/>
            <a:ext cx="763606" cy="0"/>
          </a:xfrm>
          <a:prstGeom prst="line">
            <a:avLst/>
          </a:prstGeom>
          <a:ln w="66675" cap="rnd">
            <a:solidFill>
              <a:srgbClr val="D3D3D3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TextBox 10"/>
          <p:cNvSpPr txBox="1"/>
          <p:nvPr/>
        </p:nvSpPr>
        <p:spPr>
          <a:xfrm>
            <a:off x="1373934" y="416472"/>
            <a:ext cx="1510834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solidFill>
                  <a:srgbClr val="000000"/>
                </a:solidFill>
                <a:latin typeface="Libre Franklin Bold"/>
              </a:rPr>
              <a:t>Construcción</a:t>
            </a:r>
            <a:r>
              <a:rPr lang="en-US" sz="8000" dirty="0">
                <a:solidFill>
                  <a:srgbClr val="000000"/>
                </a:solidFill>
                <a:latin typeface="Libre Franklin Bold"/>
              </a:rPr>
              <a:t> del Dataset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10505" y="4507279"/>
            <a:ext cx="2444103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rank Ruhl Libre Black"/>
              </a:rPr>
              <a:t>2015 - 2020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rank Ruhl Libre Black"/>
              </a:rPr>
              <a:t>por horas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rank Ruhl Libre Black"/>
              </a:rPr>
              <a:t>(52606 , 18)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841559" y="1148380"/>
            <a:ext cx="1446441" cy="7990241"/>
            <a:chOff x="0" y="0"/>
            <a:chExt cx="1928589" cy="10653654"/>
          </a:xfrm>
        </p:grpSpPr>
        <p:sp>
          <p:nvSpPr>
            <p:cNvPr id="13" name="AutoShape 13"/>
            <p:cNvSpPr/>
            <p:nvPr/>
          </p:nvSpPr>
          <p:spPr>
            <a:xfrm>
              <a:off x="947286" y="0"/>
              <a:ext cx="34017" cy="4303654"/>
            </a:xfrm>
            <a:prstGeom prst="rect">
              <a:avLst/>
            </a:prstGeom>
            <a:solidFill>
              <a:srgbClr val="000000">
                <a:alpha val="49804"/>
              </a:srgbClr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947286" y="6350000"/>
              <a:ext cx="34017" cy="4303654"/>
            </a:xfrm>
            <a:prstGeom prst="rect">
              <a:avLst/>
            </a:prstGeom>
            <a:solidFill>
              <a:srgbClr val="000000">
                <a:alpha val="4980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5076771"/>
              <a:ext cx="1928589" cy="528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800">
                  <a:solidFill>
                    <a:srgbClr val="000000"/>
                  </a:solidFill>
                  <a:latin typeface="Frank Ruhl Libre Light"/>
                </a:rPr>
                <a:t>03</a:t>
              </a: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350C120B-8A89-499E-BCA3-89031F434381}"/>
              </a:ext>
            </a:extLst>
          </p:cNvPr>
          <p:cNvSpPr/>
          <p:nvPr/>
        </p:nvSpPr>
        <p:spPr>
          <a:xfrm flipV="1">
            <a:off x="12774510" y="6481182"/>
            <a:ext cx="1161288" cy="914400"/>
          </a:xfrm>
          <a:prstGeom prst="line">
            <a:avLst/>
          </a:prstGeom>
          <a:ln w="76200" cap="rnd">
            <a:solidFill>
              <a:srgbClr val="D3D3D3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8" name="AutoShape 8">
            <a:extLst>
              <a:ext uri="{FF2B5EF4-FFF2-40B4-BE49-F238E27FC236}">
                <a16:creationId xmlns:a16="http://schemas.microsoft.com/office/drawing/2014/main" id="{D17A4555-AA77-4147-8960-43BE757FC252}"/>
              </a:ext>
            </a:extLst>
          </p:cNvPr>
          <p:cNvSpPr/>
          <p:nvPr/>
        </p:nvSpPr>
        <p:spPr>
          <a:xfrm>
            <a:off x="12338136" y="3363652"/>
            <a:ext cx="1597661" cy="783123"/>
          </a:xfrm>
          <a:prstGeom prst="line">
            <a:avLst/>
          </a:prstGeom>
          <a:ln w="76200" cap="rnd">
            <a:solidFill>
              <a:srgbClr val="D3D3D3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41559" y="1148380"/>
            <a:ext cx="1446441" cy="7990241"/>
            <a:chOff x="0" y="0"/>
            <a:chExt cx="1928589" cy="10653654"/>
          </a:xfrm>
        </p:grpSpPr>
        <p:sp>
          <p:nvSpPr>
            <p:cNvPr id="3" name="AutoShape 3"/>
            <p:cNvSpPr/>
            <p:nvPr/>
          </p:nvSpPr>
          <p:spPr>
            <a:xfrm>
              <a:off x="947286" y="0"/>
              <a:ext cx="34017" cy="4303654"/>
            </a:xfrm>
            <a:prstGeom prst="rect">
              <a:avLst/>
            </a:prstGeom>
            <a:solidFill>
              <a:srgbClr val="000000">
                <a:alpha val="49804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947286" y="6350000"/>
              <a:ext cx="34017" cy="4303654"/>
            </a:xfrm>
            <a:prstGeom prst="rect">
              <a:avLst/>
            </a:prstGeom>
            <a:solidFill>
              <a:srgbClr val="000000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5076771"/>
              <a:ext cx="1928589" cy="528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800">
                  <a:solidFill>
                    <a:srgbClr val="000000"/>
                  </a:solidFill>
                  <a:latin typeface="Frank Ruhl Libre Light"/>
                </a:rPr>
                <a:t>04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4887" y="1476906"/>
            <a:ext cx="14076350" cy="8243654"/>
            <a:chOff x="0" y="0"/>
            <a:chExt cx="4241981" cy="24842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41981" cy="2484268"/>
            </a:xfrm>
            <a:custGeom>
              <a:avLst/>
              <a:gdLst/>
              <a:ahLst/>
              <a:cxnLst/>
              <a:rect l="l" t="t" r="r" b="b"/>
              <a:pathLst>
                <a:path w="4241981" h="2484268">
                  <a:moveTo>
                    <a:pt x="0" y="0"/>
                  </a:moveTo>
                  <a:lnTo>
                    <a:pt x="4241981" y="0"/>
                  </a:lnTo>
                  <a:lnTo>
                    <a:pt x="4241981" y="2484268"/>
                  </a:lnTo>
                  <a:lnTo>
                    <a:pt x="0" y="2484268"/>
                  </a:lnTo>
                  <a:close/>
                </a:path>
              </a:pathLst>
            </a:custGeom>
            <a:solidFill>
              <a:srgbClr val="D3D3D3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51272" y="1476906"/>
            <a:ext cx="14003580" cy="824365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748356" y="34961"/>
            <a:ext cx="12237531" cy="1252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 dirty="0">
                <a:solidFill>
                  <a:srgbClr val="000000"/>
                </a:solidFill>
                <a:latin typeface="Libre Franklin Bold" panose="020B0604020202020204" charset="0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21460" y="2671244"/>
            <a:ext cx="9989943" cy="5020404"/>
            <a:chOff x="0" y="0"/>
            <a:chExt cx="3835712" cy="19276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35712" cy="1927621"/>
            </a:xfrm>
            <a:custGeom>
              <a:avLst/>
              <a:gdLst/>
              <a:ahLst/>
              <a:cxnLst/>
              <a:rect l="l" t="t" r="r" b="b"/>
              <a:pathLst>
                <a:path w="3835712" h="1927621">
                  <a:moveTo>
                    <a:pt x="0" y="0"/>
                  </a:moveTo>
                  <a:lnTo>
                    <a:pt x="3835712" y="0"/>
                  </a:lnTo>
                  <a:lnTo>
                    <a:pt x="3835712" y="1927621"/>
                  </a:lnTo>
                  <a:lnTo>
                    <a:pt x="0" y="1927621"/>
                  </a:lnTo>
                  <a:close/>
                </a:path>
              </a:pathLst>
            </a:custGeom>
            <a:solidFill>
              <a:srgbClr val="D3D3D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746978" y="1450989"/>
            <a:ext cx="1446441" cy="7990241"/>
            <a:chOff x="0" y="0"/>
            <a:chExt cx="1928589" cy="10653654"/>
          </a:xfrm>
        </p:grpSpPr>
        <p:sp>
          <p:nvSpPr>
            <p:cNvPr id="5" name="AutoShape 5"/>
            <p:cNvSpPr/>
            <p:nvPr/>
          </p:nvSpPr>
          <p:spPr>
            <a:xfrm>
              <a:off x="947286" y="0"/>
              <a:ext cx="34017" cy="4303654"/>
            </a:xfrm>
            <a:prstGeom prst="rect">
              <a:avLst/>
            </a:prstGeom>
            <a:solidFill>
              <a:srgbClr val="000000">
                <a:alpha val="49804"/>
              </a:srgbClr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947286" y="6350000"/>
              <a:ext cx="34017" cy="4303654"/>
            </a:xfrm>
            <a:prstGeom prst="rect">
              <a:avLst/>
            </a:prstGeom>
            <a:solidFill>
              <a:srgbClr val="000000">
                <a:alpha val="4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5076771"/>
              <a:ext cx="1928589" cy="528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800">
                  <a:solidFill>
                    <a:srgbClr val="000000"/>
                  </a:solidFill>
                  <a:latin typeface="Frank Ruhl Libre Light"/>
                </a:rPr>
                <a:t>05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79800" y="2799680"/>
            <a:ext cx="9665205" cy="4751550"/>
            <a:chOff x="0" y="0"/>
            <a:chExt cx="12886939" cy="633540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2886939" cy="6335400"/>
              <a:chOff x="0" y="0"/>
              <a:chExt cx="3716114" cy="182689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716114" cy="1826894"/>
              </a:xfrm>
              <a:custGeom>
                <a:avLst/>
                <a:gdLst/>
                <a:ahLst/>
                <a:cxnLst/>
                <a:rect l="l" t="t" r="r" b="b"/>
                <a:pathLst>
                  <a:path w="3716114" h="1826894">
                    <a:moveTo>
                      <a:pt x="0" y="0"/>
                    </a:moveTo>
                    <a:lnTo>
                      <a:pt x="3716114" y="0"/>
                    </a:lnTo>
                    <a:lnTo>
                      <a:pt x="3716114" y="1826894"/>
                    </a:lnTo>
                    <a:lnTo>
                      <a:pt x="0" y="182689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93620" y="546517"/>
              <a:ext cx="12499699" cy="5544056"/>
            </a:xfrm>
            <a:prstGeom prst="rect">
              <a:avLst/>
            </a:prstGeom>
          </p:spPr>
        </p:pic>
        <p:grpSp>
          <p:nvGrpSpPr>
            <p:cNvPr id="12" name="Group 12"/>
            <p:cNvGrpSpPr/>
            <p:nvPr/>
          </p:nvGrpSpPr>
          <p:grpSpPr>
            <a:xfrm>
              <a:off x="6223014" y="2502417"/>
              <a:ext cx="969714" cy="567301"/>
              <a:chOff x="0" y="0"/>
              <a:chExt cx="1422668" cy="83228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22668" cy="832288"/>
              </a:xfrm>
              <a:custGeom>
                <a:avLst/>
                <a:gdLst/>
                <a:ahLst/>
                <a:cxnLst/>
                <a:rect l="l" t="t" r="r" b="b"/>
                <a:pathLst>
                  <a:path w="1422668" h="832288">
                    <a:moveTo>
                      <a:pt x="0" y="0"/>
                    </a:moveTo>
                    <a:lnTo>
                      <a:pt x="1422668" y="0"/>
                    </a:lnTo>
                    <a:lnTo>
                      <a:pt x="1422668" y="832288"/>
                    </a:lnTo>
                    <a:lnTo>
                      <a:pt x="0" y="832288"/>
                    </a:lnTo>
                    <a:close/>
                  </a:path>
                </a:pathLst>
              </a:custGeom>
              <a:solidFill>
                <a:srgbClr val="F4CCCC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7358716" y="2429791"/>
              <a:ext cx="969714" cy="639927"/>
              <a:chOff x="0" y="0"/>
              <a:chExt cx="1422668" cy="93883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422668" cy="938838"/>
              </a:xfrm>
              <a:custGeom>
                <a:avLst/>
                <a:gdLst/>
                <a:ahLst/>
                <a:cxnLst/>
                <a:rect l="l" t="t" r="r" b="b"/>
                <a:pathLst>
                  <a:path w="1422668" h="938838">
                    <a:moveTo>
                      <a:pt x="0" y="0"/>
                    </a:moveTo>
                    <a:lnTo>
                      <a:pt x="1422668" y="0"/>
                    </a:lnTo>
                    <a:lnTo>
                      <a:pt x="1422668" y="938838"/>
                    </a:lnTo>
                    <a:lnTo>
                      <a:pt x="0" y="938838"/>
                    </a:lnTo>
                    <a:close/>
                  </a:path>
                </a:pathLst>
              </a:custGeom>
              <a:solidFill>
                <a:srgbClr val="F4CCCC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9628349" y="2429791"/>
              <a:ext cx="969714" cy="639927"/>
              <a:chOff x="0" y="0"/>
              <a:chExt cx="1422668" cy="93883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22668" cy="938838"/>
              </a:xfrm>
              <a:custGeom>
                <a:avLst/>
                <a:gdLst/>
                <a:ahLst/>
                <a:cxnLst/>
                <a:rect l="l" t="t" r="r" b="b"/>
                <a:pathLst>
                  <a:path w="1422668" h="938838">
                    <a:moveTo>
                      <a:pt x="0" y="0"/>
                    </a:moveTo>
                    <a:lnTo>
                      <a:pt x="1422668" y="0"/>
                    </a:lnTo>
                    <a:lnTo>
                      <a:pt x="1422668" y="938838"/>
                    </a:lnTo>
                    <a:lnTo>
                      <a:pt x="0" y="938838"/>
                    </a:lnTo>
                    <a:close/>
                  </a:path>
                </a:pathLst>
              </a:custGeom>
              <a:solidFill>
                <a:srgbClr val="F4CCCC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10780255" y="2429791"/>
              <a:ext cx="969714" cy="639927"/>
              <a:chOff x="0" y="0"/>
              <a:chExt cx="1422668" cy="93883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422668" cy="938838"/>
              </a:xfrm>
              <a:custGeom>
                <a:avLst/>
                <a:gdLst/>
                <a:ahLst/>
                <a:cxnLst/>
                <a:rect l="l" t="t" r="r" b="b"/>
                <a:pathLst>
                  <a:path w="1422668" h="938838">
                    <a:moveTo>
                      <a:pt x="0" y="0"/>
                    </a:moveTo>
                    <a:lnTo>
                      <a:pt x="1422668" y="0"/>
                    </a:lnTo>
                    <a:lnTo>
                      <a:pt x="1422668" y="938838"/>
                    </a:lnTo>
                    <a:lnTo>
                      <a:pt x="0" y="938838"/>
                    </a:lnTo>
                    <a:close/>
                  </a:path>
                </a:pathLst>
              </a:custGeom>
              <a:solidFill>
                <a:srgbClr val="F4CCCC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4115688" y="944933"/>
              <a:ext cx="630217" cy="630217"/>
              <a:chOff x="0" y="0"/>
              <a:chExt cx="1913890" cy="191389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6944661" y="5200074"/>
              <a:ext cx="630217" cy="630217"/>
              <a:chOff x="0" y="0"/>
              <a:chExt cx="1913890" cy="191389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5016665" y="2527773"/>
              <a:ext cx="969714" cy="639927"/>
              <a:chOff x="0" y="0"/>
              <a:chExt cx="1422668" cy="93883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422668" cy="938838"/>
              </a:xfrm>
              <a:custGeom>
                <a:avLst/>
                <a:gdLst/>
                <a:ahLst/>
                <a:cxnLst/>
                <a:rect l="l" t="t" r="r" b="b"/>
                <a:pathLst>
                  <a:path w="1422668" h="938838">
                    <a:moveTo>
                      <a:pt x="0" y="0"/>
                    </a:moveTo>
                    <a:lnTo>
                      <a:pt x="1422668" y="0"/>
                    </a:lnTo>
                    <a:lnTo>
                      <a:pt x="1422668" y="938838"/>
                    </a:lnTo>
                    <a:lnTo>
                      <a:pt x="0" y="938838"/>
                    </a:lnTo>
                    <a:close/>
                  </a:path>
                </a:pathLst>
              </a:custGeom>
              <a:solidFill>
                <a:srgbClr val="F4CCCC"/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3923663" y="2429791"/>
              <a:ext cx="969714" cy="639927"/>
              <a:chOff x="0" y="0"/>
              <a:chExt cx="1422668" cy="93883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422668" cy="938838"/>
              </a:xfrm>
              <a:custGeom>
                <a:avLst/>
                <a:gdLst/>
                <a:ahLst/>
                <a:cxnLst/>
                <a:rect l="l" t="t" r="r" b="b"/>
                <a:pathLst>
                  <a:path w="1422668" h="938838">
                    <a:moveTo>
                      <a:pt x="0" y="0"/>
                    </a:moveTo>
                    <a:lnTo>
                      <a:pt x="1422668" y="0"/>
                    </a:lnTo>
                    <a:lnTo>
                      <a:pt x="1422668" y="938838"/>
                    </a:lnTo>
                    <a:lnTo>
                      <a:pt x="0" y="938838"/>
                    </a:lnTo>
                    <a:close/>
                  </a:path>
                </a:pathLst>
              </a:custGeom>
              <a:solidFill>
                <a:srgbClr val="F4CCCC"/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9628349" y="3452423"/>
              <a:ext cx="2966787" cy="1179250"/>
              <a:chOff x="0" y="0"/>
              <a:chExt cx="4313418" cy="171451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4313418" cy="1714514"/>
              </a:xfrm>
              <a:custGeom>
                <a:avLst/>
                <a:gdLst/>
                <a:ahLst/>
                <a:cxnLst/>
                <a:rect l="l" t="t" r="r" b="b"/>
                <a:pathLst>
                  <a:path w="4313418" h="1714514">
                    <a:moveTo>
                      <a:pt x="0" y="0"/>
                    </a:moveTo>
                    <a:lnTo>
                      <a:pt x="4313418" y="0"/>
                    </a:lnTo>
                    <a:lnTo>
                      <a:pt x="4313418" y="1714514"/>
                    </a:lnTo>
                    <a:lnTo>
                      <a:pt x="0" y="171451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093341" y="887783"/>
              <a:ext cx="898912" cy="554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463">
                  <a:solidFill>
                    <a:srgbClr val="000000"/>
                  </a:solidFill>
                  <a:latin typeface="Arialle"/>
                </a:rPr>
                <a:t> 168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898086" y="5297893"/>
              <a:ext cx="898912" cy="554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463">
                  <a:solidFill>
                    <a:srgbClr val="000000"/>
                  </a:solidFill>
                  <a:latin typeface="Arialle"/>
                </a:rPr>
                <a:t> 192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4940536" y="2470623"/>
              <a:ext cx="1133061" cy="4814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000000"/>
                  </a:solidFill>
                  <a:latin typeface="Arialle"/>
                </a:rPr>
                <a:t> t=167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761866" y="2470621"/>
              <a:ext cx="1133061" cy="4831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000000"/>
                  </a:solidFill>
                  <a:latin typeface="Arialle"/>
                </a:rPr>
                <a:t> t=166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5967609" y="2468952"/>
              <a:ext cx="1256527" cy="4831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000000"/>
                  </a:solidFill>
                  <a:latin typeface="Arialle"/>
                </a:rPr>
                <a:t> t=168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174095" y="2459701"/>
              <a:ext cx="1199356" cy="4831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000000"/>
                  </a:solidFill>
                  <a:latin typeface="Arialle"/>
                </a:rPr>
                <a:t> t=169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9482259" y="2505549"/>
              <a:ext cx="1163079" cy="4831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000000"/>
                  </a:solidFill>
                  <a:latin typeface="Arialle"/>
                </a:rPr>
                <a:t> t=190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0623463" y="2506936"/>
              <a:ext cx="1212613" cy="5011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000000"/>
                  </a:solidFill>
                  <a:latin typeface="Arialle"/>
                </a:rPr>
                <a:t> t=191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303091" y="413077"/>
              <a:ext cx="3219444" cy="5318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463" dirty="0">
                  <a:solidFill>
                    <a:srgbClr val="000000"/>
                  </a:solidFill>
                  <a:latin typeface="Arialle"/>
                </a:rPr>
                <a:t> label width = 24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88998" y="483235"/>
            <a:ext cx="16881201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 dirty="0">
                <a:solidFill>
                  <a:srgbClr val="000000"/>
                </a:solidFill>
                <a:latin typeface="Libre Franklin Bold"/>
              </a:rPr>
              <a:t> Preprocessing and Modeling Testing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28700" y="4407155"/>
            <a:ext cx="4787803" cy="165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Frank Ruhl Libre Black"/>
              </a:rPr>
              <a:t>Data cleaning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Frank Ruhl Libre Black"/>
              </a:rPr>
              <a:t>MinMaxScaler()</a:t>
            </a:r>
          </a:p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Frank Ruhl Libre Black"/>
              </a:rPr>
              <a:t>Feature selection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924195" y="1869956"/>
            <a:ext cx="3883819" cy="61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000000"/>
                </a:solidFill>
                <a:latin typeface="Frank Ruhl Libre Black"/>
              </a:rPr>
              <a:t>Data Wrangling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696852" y="7954645"/>
            <a:ext cx="5606765" cy="154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880" lvl="1" indent="-320940" algn="just">
              <a:lnSpc>
                <a:spcPts val="4162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Frank Ruhl Libre Black"/>
              </a:rPr>
              <a:t>Input shape: (32, 168, 14) </a:t>
            </a:r>
          </a:p>
          <a:p>
            <a:pPr marL="641880" lvl="1" indent="-320940" algn="just">
              <a:lnSpc>
                <a:spcPts val="4162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Frank Ruhl Libre Black"/>
              </a:rPr>
              <a:t>Label shape: (32, 24, 1)</a:t>
            </a:r>
          </a:p>
          <a:p>
            <a:pPr algn="ctr">
              <a:lnSpc>
                <a:spcPts val="4162"/>
              </a:lnSpc>
            </a:pPr>
            <a:endParaRPr lang="en-US" sz="2973">
              <a:solidFill>
                <a:srgbClr val="000000"/>
              </a:solidFill>
              <a:latin typeface="Frank Ruhl Libre Black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2123629" y="7964170"/>
            <a:ext cx="4224531" cy="101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sz="2825">
                <a:solidFill>
                  <a:srgbClr val="000000"/>
                </a:solidFill>
                <a:latin typeface="Frank Ruhl Libre Black"/>
              </a:rPr>
              <a:t>7 días de input</a:t>
            </a:r>
          </a:p>
          <a:p>
            <a:pPr algn="ctr">
              <a:lnSpc>
                <a:spcPts val="4375"/>
              </a:lnSpc>
            </a:pPr>
            <a:r>
              <a:rPr lang="en-US" sz="1291">
                <a:solidFill>
                  <a:srgbClr val="000000"/>
                </a:solidFill>
                <a:latin typeface="Frank Ruhl Libre Black"/>
              </a:rPr>
              <a:t>1 día de predicción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7089" y="643319"/>
            <a:ext cx="1510834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solidFill>
                  <a:srgbClr val="000000"/>
                </a:solidFill>
                <a:latin typeface="Libre Franklin Bold"/>
              </a:rPr>
              <a:t>Selección</a:t>
            </a:r>
            <a:r>
              <a:rPr lang="en-US" sz="8000" dirty="0">
                <a:solidFill>
                  <a:srgbClr val="000000"/>
                </a:solidFill>
                <a:latin typeface="Libre Franklin Bold"/>
              </a:rPr>
              <a:t> del </a:t>
            </a:r>
            <a:r>
              <a:rPr lang="en-US" sz="8000" dirty="0" err="1">
                <a:solidFill>
                  <a:srgbClr val="000000"/>
                </a:solidFill>
                <a:latin typeface="Libre Franklin Bold"/>
              </a:rPr>
              <a:t>Modelo</a:t>
            </a:r>
            <a:endParaRPr lang="en-US" sz="8000" dirty="0">
              <a:solidFill>
                <a:srgbClr val="000000"/>
              </a:solidFill>
              <a:latin typeface="Libre Franklin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3232006"/>
            <a:ext cx="9345373" cy="6026294"/>
            <a:chOff x="0" y="0"/>
            <a:chExt cx="2768626" cy="1785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8626" cy="1785328"/>
            </a:xfrm>
            <a:custGeom>
              <a:avLst/>
              <a:gdLst/>
              <a:ahLst/>
              <a:cxnLst/>
              <a:rect l="l" t="t" r="r" b="b"/>
              <a:pathLst>
                <a:path w="2768626" h="1785328">
                  <a:moveTo>
                    <a:pt x="0" y="0"/>
                  </a:moveTo>
                  <a:lnTo>
                    <a:pt x="2768626" y="0"/>
                  </a:lnTo>
                  <a:lnTo>
                    <a:pt x="2768626" y="1785328"/>
                  </a:lnTo>
                  <a:lnTo>
                    <a:pt x="0" y="1785328"/>
                  </a:lnTo>
                  <a:close/>
                </a:path>
              </a:pathLst>
            </a:custGeom>
            <a:solidFill>
              <a:srgbClr val="D3D3D3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0373" y="3232006"/>
            <a:ext cx="9323700" cy="602629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582750" y="3426912"/>
            <a:ext cx="5878006" cy="518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5290" lvl="1" indent="-322645">
              <a:lnSpc>
                <a:spcPts val="4184"/>
              </a:lnSpc>
              <a:buFont typeface="Arial"/>
              <a:buChar char="•"/>
            </a:pPr>
            <a:r>
              <a:rPr lang="en-US" sz="2988">
                <a:solidFill>
                  <a:srgbClr val="000000"/>
                </a:solidFill>
                <a:latin typeface="Frank Ruhl Libre Black"/>
              </a:rPr>
              <a:t>Métrica: mean absolute error</a:t>
            </a:r>
          </a:p>
          <a:p>
            <a:pPr>
              <a:lnSpc>
                <a:spcPts val="4184"/>
              </a:lnSpc>
            </a:pPr>
            <a:endParaRPr lang="en-US" sz="2988">
              <a:solidFill>
                <a:srgbClr val="000000"/>
              </a:solidFill>
              <a:latin typeface="Frank Ruhl Libre Black"/>
            </a:endParaRPr>
          </a:p>
          <a:p>
            <a:pPr marL="645289" lvl="1" indent="-322645">
              <a:lnSpc>
                <a:spcPts val="4184"/>
              </a:lnSpc>
              <a:buFont typeface="Arial"/>
              <a:buChar char="•"/>
            </a:pPr>
            <a:r>
              <a:rPr lang="en-US" sz="2988">
                <a:solidFill>
                  <a:srgbClr val="000000"/>
                </a:solidFill>
                <a:latin typeface="Frank Ruhl Libre Black"/>
              </a:rPr>
              <a:t>El modelo mas sencillo es el que mejores metricas tiene.</a:t>
            </a:r>
          </a:p>
          <a:p>
            <a:pPr>
              <a:lnSpc>
                <a:spcPts val="4184"/>
              </a:lnSpc>
            </a:pPr>
            <a:endParaRPr lang="en-US" sz="2988">
              <a:solidFill>
                <a:srgbClr val="000000"/>
              </a:solidFill>
              <a:latin typeface="Frank Ruhl Libre Black"/>
            </a:endParaRPr>
          </a:p>
          <a:p>
            <a:pPr marL="645289" lvl="1" indent="-322645">
              <a:lnSpc>
                <a:spcPts val="4184"/>
              </a:lnSpc>
              <a:buFont typeface="Arial"/>
              <a:buChar char="•"/>
            </a:pPr>
            <a:r>
              <a:rPr lang="en-US" sz="2988">
                <a:solidFill>
                  <a:srgbClr val="000000"/>
                </a:solidFill>
                <a:latin typeface="Frank Ruhl Libre Black"/>
              </a:rPr>
              <a:t>De los modelos complejos el Multi_Conv es el mejor.</a:t>
            </a:r>
          </a:p>
          <a:p>
            <a:pPr>
              <a:lnSpc>
                <a:spcPts val="4184"/>
              </a:lnSpc>
            </a:pPr>
            <a:endParaRPr lang="en-US" sz="2988">
              <a:solidFill>
                <a:srgbClr val="000000"/>
              </a:solidFill>
              <a:latin typeface="Frank Ruhl Libre Black"/>
            </a:endParaRPr>
          </a:p>
          <a:p>
            <a:pPr marL="645290" lvl="1" indent="-322645">
              <a:lnSpc>
                <a:spcPts val="4184"/>
              </a:lnSpc>
              <a:buFont typeface="Arial"/>
              <a:buChar char="•"/>
            </a:pPr>
            <a:r>
              <a:rPr lang="en-US" sz="2988">
                <a:solidFill>
                  <a:srgbClr val="000000"/>
                </a:solidFill>
                <a:latin typeface="Frank Ruhl Libre Black"/>
              </a:rPr>
              <a:t>La mayor complejidad no genera mejores resultados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746978" y="1450989"/>
            <a:ext cx="1446441" cy="7990241"/>
            <a:chOff x="0" y="0"/>
            <a:chExt cx="1928589" cy="10653654"/>
          </a:xfrm>
        </p:grpSpPr>
        <p:sp>
          <p:nvSpPr>
            <p:cNvPr id="8" name="AutoShape 8"/>
            <p:cNvSpPr/>
            <p:nvPr/>
          </p:nvSpPr>
          <p:spPr>
            <a:xfrm>
              <a:off x="947286" y="0"/>
              <a:ext cx="34017" cy="4303654"/>
            </a:xfrm>
            <a:prstGeom prst="rect">
              <a:avLst/>
            </a:prstGeom>
            <a:solidFill>
              <a:srgbClr val="000000">
                <a:alpha val="49804"/>
              </a:srgbClr>
            </a:solidFill>
          </p:spPr>
        </p:sp>
        <p:sp>
          <p:nvSpPr>
            <p:cNvPr id="9" name="AutoShape 9"/>
            <p:cNvSpPr/>
            <p:nvPr/>
          </p:nvSpPr>
          <p:spPr>
            <a:xfrm>
              <a:off x="947286" y="6350000"/>
              <a:ext cx="34017" cy="4303654"/>
            </a:xfrm>
            <a:prstGeom prst="rect">
              <a:avLst/>
            </a:prstGeom>
            <a:solidFill>
              <a:srgbClr val="000000">
                <a:alpha val="4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5076771"/>
              <a:ext cx="1928589" cy="528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800">
                  <a:solidFill>
                    <a:srgbClr val="000000"/>
                  </a:solidFill>
                  <a:latin typeface="Frank Ruhl Libre Light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-142875"/>
            <a:ext cx="15108342" cy="1339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>
                <a:solidFill>
                  <a:srgbClr val="000000"/>
                </a:solidFill>
                <a:latin typeface="Libre Franklin Bold"/>
              </a:rPr>
              <a:t>Resultados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431553" y="1267134"/>
            <a:ext cx="12302636" cy="8270940"/>
            <a:chOff x="0" y="0"/>
            <a:chExt cx="16403514" cy="1102792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135166"/>
              <a:ext cx="16403514" cy="10892754"/>
              <a:chOff x="0" y="0"/>
              <a:chExt cx="2042215" cy="13561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42215" cy="1356133"/>
              </a:xfrm>
              <a:custGeom>
                <a:avLst/>
                <a:gdLst/>
                <a:ahLst/>
                <a:cxnLst/>
                <a:rect l="l" t="t" r="r" b="b"/>
                <a:pathLst>
                  <a:path w="2042215" h="1356133">
                    <a:moveTo>
                      <a:pt x="0" y="0"/>
                    </a:moveTo>
                    <a:lnTo>
                      <a:pt x="2042215" y="0"/>
                    </a:lnTo>
                    <a:lnTo>
                      <a:pt x="2042215" y="1356133"/>
                    </a:lnTo>
                    <a:lnTo>
                      <a:pt x="0" y="1356133"/>
                    </a:lnTo>
                    <a:close/>
                  </a:path>
                </a:pathLst>
              </a:custGeom>
              <a:solidFill>
                <a:srgbClr val="D3D3D3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6305209" cy="10796092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6746978" y="1450989"/>
            <a:ext cx="1446441" cy="7990241"/>
            <a:chOff x="0" y="0"/>
            <a:chExt cx="1928589" cy="10653654"/>
          </a:xfrm>
        </p:grpSpPr>
        <p:sp>
          <p:nvSpPr>
            <p:cNvPr id="8" name="AutoShape 8"/>
            <p:cNvSpPr/>
            <p:nvPr/>
          </p:nvSpPr>
          <p:spPr>
            <a:xfrm>
              <a:off x="947286" y="0"/>
              <a:ext cx="34017" cy="4303654"/>
            </a:xfrm>
            <a:prstGeom prst="rect">
              <a:avLst/>
            </a:prstGeom>
            <a:solidFill>
              <a:srgbClr val="000000">
                <a:alpha val="49804"/>
              </a:srgbClr>
            </a:solidFill>
          </p:spPr>
        </p:sp>
        <p:sp>
          <p:nvSpPr>
            <p:cNvPr id="9" name="AutoShape 9"/>
            <p:cNvSpPr/>
            <p:nvPr/>
          </p:nvSpPr>
          <p:spPr>
            <a:xfrm>
              <a:off x="947286" y="6350000"/>
              <a:ext cx="34017" cy="4303654"/>
            </a:xfrm>
            <a:prstGeom prst="rect">
              <a:avLst/>
            </a:prstGeom>
            <a:solidFill>
              <a:srgbClr val="000000">
                <a:alpha val="4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5076771"/>
              <a:ext cx="1928589" cy="528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800">
                  <a:solidFill>
                    <a:srgbClr val="000000"/>
                  </a:solidFill>
                  <a:latin typeface="Frank Ruhl Libre Light"/>
                </a:rPr>
                <a:t>07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7737" y="190500"/>
            <a:ext cx="1510834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Libre Franklin Bold"/>
              </a:rPr>
              <a:t>Predicciones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94620" y="2311666"/>
            <a:ext cx="10293648" cy="6826842"/>
            <a:chOff x="0" y="0"/>
            <a:chExt cx="13724864" cy="910245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724864" cy="9102456"/>
              <a:chOff x="0" y="0"/>
              <a:chExt cx="2885802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885802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885802" h="1913890">
                    <a:moveTo>
                      <a:pt x="0" y="0"/>
                    </a:moveTo>
                    <a:lnTo>
                      <a:pt x="2885802" y="0"/>
                    </a:lnTo>
                    <a:lnTo>
                      <a:pt x="2885802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D3D3D3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29109"/>
              <a:ext cx="13724864" cy="9044238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2041438" y="2727963"/>
            <a:ext cx="4494641" cy="544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68"/>
              </a:lnSpc>
            </a:pPr>
            <a:r>
              <a:rPr lang="en-US" sz="3477">
                <a:solidFill>
                  <a:srgbClr val="000000"/>
                </a:solidFill>
                <a:latin typeface="Frank Ruhl Libre Black"/>
              </a:rPr>
              <a:t>input: 27/07 - 2/08</a:t>
            </a:r>
          </a:p>
          <a:p>
            <a:pPr algn="just">
              <a:lnSpc>
                <a:spcPts val="4868"/>
              </a:lnSpc>
            </a:pPr>
            <a:endParaRPr lang="en-US" sz="3477">
              <a:solidFill>
                <a:srgbClr val="000000"/>
              </a:solidFill>
              <a:latin typeface="Frank Ruhl Libre Black"/>
            </a:endParaRPr>
          </a:p>
          <a:p>
            <a:pPr algn="just">
              <a:lnSpc>
                <a:spcPts val="4868"/>
              </a:lnSpc>
            </a:pPr>
            <a:r>
              <a:rPr lang="en-US" sz="3477">
                <a:solidFill>
                  <a:srgbClr val="000000"/>
                </a:solidFill>
                <a:latin typeface="Frank Ruhl Libre Black"/>
              </a:rPr>
              <a:t>label: 3/08</a:t>
            </a:r>
          </a:p>
          <a:p>
            <a:pPr algn="just">
              <a:lnSpc>
                <a:spcPts val="4868"/>
              </a:lnSpc>
            </a:pPr>
            <a:endParaRPr lang="en-US" sz="3477">
              <a:solidFill>
                <a:srgbClr val="000000"/>
              </a:solidFill>
              <a:latin typeface="Frank Ruhl Libre Black"/>
            </a:endParaRPr>
          </a:p>
          <a:p>
            <a:pPr>
              <a:lnSpc>
                <a:spcPts val="4868"/>
              </a:lnSpc>
            </a:pPr>
            <a:r>
              <a:rPr lang="en-US" sz="3477">
                <a:solidFill>
                  <a:srgbClr val="000000"/>
                </a:solidFill>
                <a:latin typeface="Frank Ruhl Libre Black"/>
              </a:rPr>
              <a:t>modelo usado : multi_lstm_model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0000"/>
              </a:solidFill>
              <a:latin typeface="Frank Ruhl Libre Black"/>
            </a:endParaRPr>
          </a:p>
          <a:p>
            <a:pPr>
              <a:lnSpc>
                <a:spcPts val="4868"/>
              </a:lnSpc>
            </a:pPr>
            <a:r>
              <a:rPr lang="en-US" sz="3477">
                <a:solidFill>
                  <a:srgbClr val="000000"/>
                </a:solidFill>
                <a:latin typeface="Frank Ruhl Libre Black"/>
              </a:rPr>
              <a:t>Mejor predicción de todos los modelos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746978" y="1450989"/>
            <a:ext cx="1446441" cy="7990241"/>
            <a:chOff x="0" y="0"/>
            <a:chExt cx="1928589" cy="10653654"/>
          </a:xfrm>
        </p:grpSpPr>
        <p:sp>
          <p:nvSpPr>
            <p:cNvPr id="9" name="AutoShape 9"/>
            <p:cNvSpPr/>
            <p:nvPr/>
          </p:nvSpPr>
          <p:spPr>
            <a:xfrm>
              <a:off x="947286" y="0"/>
              <a:ext cx="34017" cy="4303654"/>
            </a:xfrm>
            <a:prstGeom prst="rect">
              <a:avLst/>
            </a:prstGeom>
            <a:solidFill>
              <a:srgbClr val="000000">
                <a:alpha val="49804"/>
              </a:srgbClr>
            </a:solidFill>
          </p:spPr>
        </p:sp>
        <p:sp>
          <p:nvSpPr>
            <p:cNvPr id="10" name="AutoShape 10"/>
            <p:cNvSpPr/>
            <p:nvPr/>
          </p:nvSpPr>
          <p:spPr>
            <a:xfrm>
              <a:off x="947286" y="6350000"/>
              <a:ext cx="34017" cy="4303654"/>
            </a:xfrm>
            <a:prstGeom prst="rect">
              <a:avLst/>
            </a:prstGeom>
            <a:solidFill>
              <a:srgbClr val="000000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5076771"/>
              <a:ext cx="1928589" cy="528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800">
                  <a:solidFill>
                    <a:srgbClr val="000000"/>
                  </a:solidFill>
                  <a:latin typeface="Frank Ruhl Libre Light"/>
                </a:rPr>
                <a:t>08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4392" y="4174374"/>
            <a:ext cx="15108342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Libre Franklin Bold"/>
              </a:rPr>
              <a:t>Gracias por vuestra atención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277</Words>
  <Application>Microsoft Office PowerPoint</Application>
  <PresentationFormat>Custom</PresentationFormat>
  <Paragraphs>68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Frank Ruhl Libre Light</vt:lpstr>
      <vt:lpstr>Calibri</vt:lpstr>
      <vt:lpstr>Arial</vt:lpstr>
      <vt:lpstr>Libre Franklin Bold</vt:lpstr>
      <vt:lpstr>Frank Ruhl Libre Black</vt:lpstr>
      <vt:lpstr>Arialle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Introdución</dc:title>
  <cp:lastModifiedBy>Marcos Palacios</cp:lastModifiedBy>
  <cp:revision>4</cp:revision>
  <dcterms:created xsi:type="dcterms:W3CDTF">2006-08-16T00:00:00Z</dcterms:created>
  <dcterms:modified xsi:type="dcterms:W3CDTF">2021-08-03T19:44:15Z</dcterms:modified>
  <dc:identifier>DAElwrEDKbY</dc:identifier>
</cp:coreProperties>
</file>